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DBEA"/>
    <a:srgbClr val="F725A2"/>
    <a:srgbClr val="FEECF2"/>
    <a:srgbClr val="FEFE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0" y="-2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2DE3BEC-A49A-498A-BB3C-0D691B4E8520}" type="datetimeFigureOut">
              <a:rPr lang="ru-RU" smtClean="0"/>
              <a:t>18.12.2015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81FFB8-6411-4582-8308-82F5E2A09B73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64000">
              <a:schemeClr val="accent6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03848" y="836712"/>
            <a:ext cx="5775814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о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р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725A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4CDBEA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</a:t>
            </a:r>
            <a:r>
              <a:rPr lang="ru-RU" sz="5400" b="1" i="1" u="sng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2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</a:t>
            </a:r>
            <a:endParaRPr lang="ru-RU" sz="5400" b="1" i="1" u="sng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2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91455" y="2852936"/>
            <a:ext cx="540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Логика приведет вас из пункта, А в пункт В. </a:t>
            </a: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Воображение приведет вас куда угодно.</a:t>
            </a:r>
          </a:p>
          <a:p>
            <a:endParaRPr lang="ru-RU" sz="2000" b="1" i="1" dirty="0" smtClean="0">
              <a:solidFill>
                <a:srgbClr val="FF0000"/>
              </a:solidFill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</a:rPr>
              <a:t>Альберт Эйнштейн</a:t>
            </a:r>
          </a:p>
        </p:txBody>
      </p:sp>
    </p:spTree>
    <p:extLst>
      <p:ext uri="{BB962C8B-B14F-4D97-AF65-F5344CB8AC3E}">
        <p14:creationId xmlns:p14="http://schemas.microsoft.com/office/powerpoint/2010/main" val="1555206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40000"/>
                <a:lumOff val="60000"/>
              </a:schemeClr>
            </a:gs>
            <a:gs pos="55000">
              <a:schemeClr val="accent6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1960" y="978143"/>
            <a:ext cx="46085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Ц</a:t>
            </a:r>
            <a:r>
              <a:rPr lang="ru-RU" sz="2000" b="1" i="1" dirty="0" smtClean="0">
                <a:solidFill>
                  <a:srgbClr val="FFC000"/>
                </a:solidFill>
              </a:rPr>
              <a:t>е</a:t>
            </a:r>
            <a:r>
              <a:rPr lang="ru-RU" sz="20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л</a:t>
            </a:r>
            <a:r>
              <a:rPr lang="ru-RU" sz="2000" b="1" i="1" dirty="0" smtClean="0">
                <a:solidFill>
                  <a:schemeClr val="accent5">
                    <a:lumMod val="75000"/>
                  </a:schemeClr>
                </a:solidFill>
              </a:rPr>
              <a:t>ь</a:t>
            </a:r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:</a:t>
            </a:r>
            <a:r>
              <a:rPr lang="ru-RU" sz="2000" b="1" i="1" dirty="0" smtClean="0"/>
              <a:t> </a:t>
            </a:r>
            <a:r>
              <a:rPr lang="ru-RU" i="1" dirty="0" smtClean="0"/>
              <a:t>Развитие изобразительных умений и расширение диапазона творческих проявлений дошкольников.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548680"/>
            <a:ext cx="2952328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015959"/>
            <a:ext cx="4700231" cy="3370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840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8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47456" y="2420888"/>
            <a:ext cx="48965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/>
                </a:solidFill>
              </a:rPr>
              <a:t>Задачи воспитанников:</a:t>
            </a:r>
          </a:p>
          <a:p>
            <a:pPr algn="ctr"/>
            <a:endParaRPr lang="ru-RU" sz="2400" dirty="0" smtClean="0"/>
          </a:p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1. 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Узнать как научиться                                фантазировать.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FFFF00"/>
                </a:solidFill>
              </a:rPr>
              <a:t>2. </a:t>
            </a:r>
            <a:r>
              <a:rPr lang="ru-RU" sz="2400" dirty="0" smtClean="0">
                <a:solidFill>
                  <a:srgbClr val="FFFF00"/>
                </a:solidFill>
              </a:rPr>
              <a:t>Представить картинку и нарисовать ее.</a:t>
            </a:r>
          </a:p>
          <a:p>
            <a:endParaRPr lang="ru-RU" sz="2400" dirty="0" smtClean="0"/>
          </a:p>
          <a:p>
            <a:r>
              <a:rPr lang="ru-RU" sz="2400" b="1" dirty="0" smtClean="0">
                <a:solidFill>
                  <a:srgbClr val="FF0000"/>
                </a:solidFill>
              </a:rPr>
              <a:t>3. </a:t>
            </a:r>
            <a:r>
              <a:rPr lang="ru-RU" sz="2400" dirty="0" smtClean="0">
                <a:solidFill>
                  <a:srgbClr val="FF0000"/>
                </a:solidFill>
              </a:rPr>
              <a:t>Посетить страну «</a:t>
            </a:r>
            <a:r>
              <a:rPr lang="ru-RU" sz="2400" dirty="0" err="1" smtClean="0">
                <a:solidFill>
                  <a:srgbClr val="FF0000"/>
                </a:solidFill>
              </a:rPr>
              <a:t>Воображаловку</a:t>
            </a:r>
            <a:r>
              <a:rPr lang="ru-RU" sz="2400" dirty="0" smtClean="0">
                <a:solidFill>
                  <a:srgbClr val="FF0000"/>
                </a:solidFill>
              </a:rPr>
              <a:t>».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3096344" cy="26620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700" y="3920540"/>
            <a:ext cx="1838325" cy="228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188640"/>
            <a:ext cx="2381250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21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5">
                <a:lumMod val="60000"/>
                <a:lumOff val="40000"/>
              </a:schemeClr>
            </a:gs>
            <a:gs pos="60000">
              <a:schemeClr val="accent6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824869" cy="586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461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accent6">
                <a:lumMod val="60000"/>
                <a:lumOff val="40000"/>
              </a:schemeClr>
            </a:gs>
            <a:gs pos="88000">
              <a:schemeClr val="accent5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2298" y="332656"/>
            <a:ext cx="57606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Укажем особенности развития воображения в дошкольном возрасте:</a:t>
            </a:r>
          </a:p>
          <a:p>
            <a:r>
              <a:rPr lang="ru-RU" b="1" i="1" dirty="0" smtClean="0"/>
              <a:t>- </a:t>
            </a:r>
            <a:r>
              <a:rPr lang="ru-RU" i="1" dirty="0" smtClean="0"/>
              <a:t>воображение приобретает произвольный характер, предполагая создание замысла, его планирование и реализацию;</a:t>
            </a:r>
          </a:p>
          <a:p>
            <a:r>
              <a:rPr lang="ru-RU" b="1" i="1" dirty="0" smtClean="0"/>
              <a:t>-</a:t>
            </a:r>
            <a:r>
              <a:rPr lang="ru-RU" i="1" dirty="0" smtClean="0"/>
              <a:t> оно становится особой деятельностью, превращаясь в фантазирование;</a:t>
            </a:r>
          </a:p>
          <a:p>
            <a:r>
              <a:rPr lang="ru-RU" b="1" i="1" dirty="0" smtClean="0"/>
              <a:t>- </a:t>
            </a:r>
            <a:r>
              <a:rPr lang="ru-RU" i="1" dirty="0" smtClean="0"/>
              <a:t>ребенок осваивает приемы и средства создания образов;</a:t>
            </a:r>
          </a:p>
          <a:p>
            <a:r>
              <a:rPr lang="ru-RU" b="1" i="1" dirty="0" smtClean="0"/>
              <a:t>- </a:t>
            </a:r>
            <a:r>
              <a:rPr lang="ru-RU" i="1" dirty="0" smtClean="0"/>
              <a:t>воображение переходит во внутренний план, отпадает </a:t>
            </a:r>
            <a:r>
              <a:rPr lang="ru-RU" i="1" dirty="0" err="1" smtClean="0"/>
              <a:t>Heобходимость</a:t>
            </a:r>
            <a:r>
              <a:rPr lang="ru-RU" i="1" dirty="0" smtClean="0"/>
              <a:t> в наглядной опоре для создания образов.</a:t>
            </a:r>
            <a:endParaRPr lang="ru-RU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8938"/>
            <a:ext cx="3790528" cy="2649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693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">
              <a:schemeClr val="accent5">
                <a:lumMod val="60000"/>
                <a:lumOff val="40000"/>
              </a:schemeClr>
            </a:gs>
            <a:gs pos="98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725" y="2910530"/>
            <a:ext cx="5832647" cy="38322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84802" y="954074"/>
            <a:ext cx="5569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75000"/>
                  </a:schemeClr>
                </a:solidFill>
              </a:rPr>
              <a:t>Придумай свой интересный рассказ об этом веселом дне!</a:t>
            </a:r>
            <a:endParaRPr lang="ru-RU" sz="24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213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/>
            </a:gs>
            <a:gs pos="99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3170" y="158740"/>
            <a:ext cx="8532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u="sng" dirty="0" smtClean="0"/>
              <a:t>Каким бы героем из мультфильмов вы хотели стать?</a:t>
            </a:r>
          </a:p>
          <a:p>
            <a:pPr algn="ctr"/>
            <a:endParaRPr lang="ru-RU" sz="2000" b="1" i="1" u="sng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" y="692696"/>
            <a:ext cx="1362705" cy="18055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187" y="866626"/>
            <a:ext cx="2181225" cy="2095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413" y="866626"/>
            <a:ext cx="1524000" cy="228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866626"/>
            <a:ext cx="3051715" cy="1901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637" y="3356992"/>
            <a:ext cx="2276475" cy="20097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961381"/>
            <a:ext cx="2143125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14" y="3661421"/>
            <a:ext cx="2143125" cy="21431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712" y="4578817"/>
            <a:ext cx="2143125" cy="21431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07" y="2961381"/>
            <a:ext cx="2638425" cy="17335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44413" y="6321832"/>
            <a:ext cx="33346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Почему именно им?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508898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88000">
              <a:schemeClr val="accent5">
                <a:lumMod val="60000"/>
                <a:lumOff val="4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85" y="2852936"/>
            <a:ext cx="9105378" cy="923330"/>
          </a:xfrm>
          <a:prstGeom prst="rect">
            <a:avLst/>
          </a:prstGeom>
          <a:solidFill>
            <a:srgbClr val="FF00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302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TM02455596[[fn=Весна]]</Template>
  <TotalTime>71</TotalTime>
  <Words>141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Spring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Optimus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Довольный пользователь Microsoft Office</dc:creator>
  <cp:lastModifiedBy>Довольный пользователь Microsoft Office</cp:lastModifiedBy>
  <cp:revision>6</cp:revision>
  <dcterms:created xsi:type="dcterms:W3CDTF">2015-12-18T05:32:03Z</dcterms:created>
  <dcterms:modified xsi:type="dcterms:W3CDTF">2015-12-18T06:43:42Z</dcterms:modified>
</cp:coreProperties>
</file>